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31225" y="1028700"/>
            <a:ext cx="2454078" cy="2804661"/>
          </a:xfrm>
          <a:custGeom>
            <a:avLst/>
            <a:gdLst/>
            <a:ahLst/>
            <a:cxnLst/>
            <a:rect r="r" b="b" t="t" l="l"/>
            <a:pathLst>
              <a:path h="2804661" w="2454078">
                <a:moveTo>
                  <a:pt x="0" y="0"/>
                </a:moveTo>
                <a:lnTo>
                  <a:pt x="2454078" y="0"/>
                </a:lnTo>
                <a:lnTo>
                  <a:pt x="2454078" y="2804661"/>
                </a:lnTo>
                <a:lnTo>
                  <a:pt x="0" y="280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02118" y="8289098"/>
            <a:ext cx="8383185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2019184030 조성원</a:t>
            </a:r>
          </a:p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2020182045 황수지</a:t>
            </a:r>
          </a:p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2020184009 김병현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3484662" y="7952481"/>
            <a:ext cx="0" cy="280851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3386222" y="7755601"/>
            <a:ext cx="196880" cy="1968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071865"/>
            <a:ext cx="16178097" cy="205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2"/>
              </a:lnSpc>
              <a:spcBef>
                <a:spcPct val="0"/>
              </a:spcBef>
            </a:pPr>
            <a:r>
              <a:rPr lang="en-US" b="true" sz="1171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TUworld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364077"/>
            <a:ext cx="5513144" cy="59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859A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종합설계1 중간발표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19965" y="3043800"/>
            <a:ext cx="7706920" cy="3795658"/>
          </a:xfrm>
          <a:custGeom>
            <a:avLst/>
            <a:gdLst/>
            <a:ahLst/>
            <a:cxnLst/>
            <a:rect r="r" b="b" t="t" l="l"/>
            <a:pathLst>
              <a:path h="3795658" w="7706920">
                <a:moveTo>
                  <a:pt x="0" y="0"/>
                </a:moveTo>
                <a:lnTo>
                  <a:pt x="7706920" y="0"/>
                </a:lnTo>
                <a:lnTo>
                  <a:pt x="7706920" y="3795658"/>
                </a:lnTo>
                <a:lnTo>
                  <a:pt x="0" y="37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16244" y="3043800"/>
            <a:ext cx="7415467" cy="3795658"/>
          </a:xfrm>
          <a:custGeom>
            <a:avLst/>
            <a:gdLst/>
            <a:ahLst/>
            <a:cxnLst/>
            <a:rect r="r" b="b" t="t" l="l"/>
            <a:pathLst>
              <a:path h="3795658" w="7415467">
                <a:moveTo>
                  <a:pt x="0" y="0"/>
                </a:moveTo>
                <a:lnTo>
                  <a:pt x="7415467" y="0"/>
                </a:lnTo>
                <a:lnTo>
                  <a:pt x="7415467" y="3795658"/>
                </a:lnTo>
                <a:lnTo>
                  <a:pt x="0" y="3795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44" r="0" b="-71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62063" y="1237710"/>
            <a:ext cx="4744579" cy="2606912"/>
          </a:xfrm>
          <a:custGeom>
            <a:avLst/>
            <a:gdLst/>
            <a:ahLst/>
            <a:cxnLst/>
            <a:rect r="r" b="b" t="t" l="l"/>
            <a:pathLst>
              <a:path h="2606912" w="4744579">
                <a:moveTo>
                  <a:pt x="0" y="0"/>
                </a:moveTo>
                <a:lnTo>
                  <a:pt x="4744579" y="0"/>
                </a:lnTo>
                <a:lnTo>
                  <a:pt x="4744579" y="2606912"/>
                </a:lnTo>
                <a:lnTo>
                  <a:pt x="0" y="2606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3561" y="6855930"/>
            <a:ext cx="6764706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퀘스트창 (간단한 퀘스트 구현)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상점창 (구매 구현)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(2) UI 시스템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138273" y="5400675"/>
            <a:ext cx="5574730" cy="3075505"/>
          </a:xfrm>
          <a:custGeom>
            <a:avLst/>
            <a:gdLst/>
            <a:ahLst/>
            <a:cxnLst/>
            <a:rect r="r" b="b" t="t" l="l"/>
            <a:pathLst>
              <a:path h="3075505" w="5574730">
                <a:moveTo>
                  <a:pt x="0" y="0"/>
                </a:moveTo>
                <a:lnTo>
                  <a:pt x="5574730" y="0"/>
                </a:lnTo>
                <a:lnTo>
                  <a:pt x="5574730" y="3075505"/>
                </a:lnTo>
                <a:lnTo>
                  <a:pt x="0" y="3075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99" t="0" r="-225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5121" y="2563143"/>
            <a:ext cx="7041584" cy="3529594"/>
          </a:xfrm>
          <a:custGeom>
            <a:avLst/>
            <a:gdLst/>
            <a:ahLst/>
            <a:cxnLst/>
            <a:rect r="r" b="b" t="t" l="l"/>
            <a:pathLst>
              <a:path h="3529594" w="7041584">
                <a:moveTo>
                  <a:pt x="0" y="0"/>
                </a:moveTo>
                <a:lnTo>
                  <a:pt x="7041585" y="0"/>
                </a:lnTo>
                <a:lnTo>
                  <a:pt x="7041585" y="3529595"/>
                </a:lnTo>
                <a:lnTo>
                  <a:pt x="0" y="3529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4428" y="1304079"/>
            <a:ext cx="7936787" cy="3839421"/>
          </a:xfrm>
          <a:custGeom>
            <a:avLst/>
            <a:gdLst/>
            <a:ahLst/>
            <a:cxnLst/>
            <a:rect r="r" b="b" t="t" l="l"/>
            <a:pathLst>
              <a:path h="3839421" w="7936787">
                <a:moveTo>
                  <a:pt x="0" y="0"/>
                </a:moveTo>
                <a:lnTo>
                  <a:pt x="7936787" y="0"/>
                </a:lnTo>
                <a:lnTo>
                  <a:pt x="7936787" y="3839421"/>
                </a:lnTo>
                <a:lnTo>
                  <a:pt x="0" y="3839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843177"/>
            <a:ext cx="12896938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Trigger 활용 서버 통신 기반 </a:t>
            </a: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Level Streaming(맵 전환)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서버에서 NavMesh를 사용한 경로 찾기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(3) 맵 시스템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65914" y="1713016"/>
            <a:ext cx="5542270" cy="3473047"/>
          </a:xfrm>
          <a:custGeom>
            <a:avLst/>
            <a:gdLst/>
            <a:ahLst/>
            <a:cxnLst/>
            <a:rect r="r" b="b" t="t" l="l"/>
            <a:pathLst>
              <a:path h="3473047" w="5542270">
                <a:moveTo>
                  <a:pt x="0" y="0"/>
                </a:moveTo>
                <a:lnTo>
                  <a:pt x="5542269" y="0"/>
                </a:lnTo>
                <a:lnTo>
                  <a:pt x="5542269" y="3473047"/>
                </a:lnTo>
                <a:lnTo>
                  <a:pt x="0" y="3473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53066" y="3449540"/>
            <a:ext cx="5019877" cy="2565922"/>
          </a:xfrm>
          <a:custGeom>
            <a:avLst/>
            <a:gdLst/>
            <a:ahLst/>
            <a:cxnLst/>
            <a:rect r="r" b="b" t="t" l="l"/>
            <a:pathLst>
              <a:path h="2565922" w="5019877">
                <a:moveTo>
                  <a:pt x="0" y="0"/>
                </a:moveTo>
                <a:lnTo>
                  <a:pt x="5019877" y="0"/>
                </a:lnTo>
                <a:lnTo>
                  <a:pt x="5019877" y="2565922"/>
                </a:lnTo>
                <a:lnTo>
                  <a:pt x="0" y="2565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0560" y="4870287"/>
            <a:ext cx="5821622" cy="1833811"/>
          </a:xfrm>
          <a:custGeom>
            <a:avLst/>
            <a:gdLst/>
            <a:ahLst/>
            <a:cxnLst/>
            <a:rect r="r" b="b" t="t" l="l"/>
            <a:pathLst>
              <a:path h="1833811" w="5821622">
                <a:moveTo>
                  <a:pt x="0" y="0"/>
                </a:moveTo>
                <a:lnTo>
                  <a:pt x="5821623" y="0"/>
                </a:lnTo>
                <a:lnTo>
                  <a:pt x="5821623" y="1833811"/>
                </a:lnTo>
                <a:lnTo>
                  <a:pt x="0" y="1833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71346" y="1456996"/>
            <a:ext cx="7007995" cy="2277598"/>
          </a:xfrm>
          <a:custGeom>
            <a:avLst/>
            <a:gdLst/>
            <a:ahLst/>
            <a:cxnLst/>
            <a:rect r="r" b="b" t="t" l="l"/>
            <a:pathLst>
              <a:path h="2277598" w="7007995">
                <a:moveTo>
                  <a:pt x="0" y="0"/>
                </a:moveTo>
                <a:lnTo>
                  <a:pt x="7007995" y="0"/>
                </a:lnTo>
                <a:lnTo>
                  <a:pt x="7007995" y="2277598"/>
                </a:lnTo>
                <a:lnTo>
                  <a:pt x="0" y="2277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1818" y="4477544"/>
            <a:ext cx="4420755" cy="2619297"/>
          </a:xfrm>
          <a:custGeom>
            <a:avLst/>
            <a:gdLst/>
            <a:ahLst/>
            <a:cxnLst/>
            <a:rect r="r" b="b" t="t" l="l"/>
            <a:pathLst>
              <a:path h="2619297" w="4420755">
                <a:moveTo>
                  <a:pt x="0" y="0"/>
                </a:moveTo>
                <a:lnTo>
                  <a:pt x="4420755" y="0"/>
                </a:lnTo>
                <a:lnTo>
                  <a:pt x="4420755" y="2619297"/>
                </a:lnTo>
                <a:lnTo>
                  <a:pt x="0" y="2619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0693" y="3734594"/>
            <a:ext cx="3685221" cy="3685221"/>
          </a:xfrm>
          <a:custGeom>
            <a:avLst/>
            <a:gdLst/>
            <a:ahLst/>
            <a:cxnLst/>
            <a:rect r="r" b="b" t="t" l="l"/>
            <a:pathLst>
              <a:path h="3685221" w="3685221">
                <a:moveTo>
                  <a:pt x="0" y="0"/>
                </a:moveTo>
                <a:lnTo>
                  <a:pt x="3685221" y="0"/>
                </a:lnTo>
                <a:lnTo>
                  <a:pt x="3685221" y="3685221"/>
                </a:lnTo>
                <a:lnTo>
                  <a:pt x="0" y="36852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2465" y="7903680"/>
            <a:ext cx="14039991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MySQL을</a:t>
            </a: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이용한 계정 및 캐릭터 데이터 연동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DataTable cvs파일 로드 (아이템 정보, 스킬 속성, 스탯,퀘스트)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(3) 데이터 관리 시스템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(4) 테스트 시스템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769219" y="1703894"/>
            <a:ext cx="11416902" cy="4980624"/>
          </a:xfrm>
          <a:custGeom>
            <a:avLst/>
            <a:gdLst/>
            <a:ahLst/>
            <a:cxnLst/>
            <a:rect r="r" b="b" t="t" l="l"/>
            <a:pathLst>
              <a:path h="4980624" w="11416902">
                <a:moveTo>
                  <a:pt x="0" y="0"/>
                </a:moveTo>
                <a:lnTo>
                  <a:pt x="11416903" y="0"/>
                </a:lnTo>
                <a:lnTo>
                  <a:pt x="11416903" y="4980623"/>
                </a:lnTo>
                <a:lnTo>
                  <a:pt x="0" y="4980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27369" y="6985132"/>
            <a:ext cx="12896938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응답지연시간 기반 접속 수 조절 스트레스 테스트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04. 구성원 역할 분담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14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701996" y="2695520"/>
            <a:ext cx="14125958" cy="114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클라이언트 개발</a:t>
            </a:r>
          </a:p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애니메이션, 아이템, 메시 동기화</a:t>
            </a:r>
          </a:p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UMG 제작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01996" y="4926798"/>
            <a:ext cx="7419669" cy="114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서버 개발</a:t>
            </a:r>
          </a:p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네트워크 프레임워크 제작</a:t>
            </a:r>
          </a:p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데이터베이스 설계 및 연동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01996" y="7197649"/>
            <a:ext cx="8613265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모델링 및 애니메이션 제작</a:t>
            </a:r>
          </a:p>
          <a:p>
            <a:pPr algn="just" marL="582930" indent="-291465" lvl="1">
              <a:lnSpc>
                <a:spcPts val="2970"/>
              </a:lnSpc>
              <a:buFont typeface="Arial"/>
              <a:buChar char="•"/>
            </a:pPr>
            <a:r>
              <a:rPr lang="en-US" sz="2700" spc="140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맵 배치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39086" y="2356241"/>
            <a:ext cx="3900405" cy="687634"/>
            <a:chOff x="0" y="0"/>
            <a:chExt cx="5200540" cy="91684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9050"/>
              <a:ext cx="5200540" cy="619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조성원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339086" y="4607306"/>
            <a:ext cx="3900405" cy="687634"/>
            <a:chOff x="0" y="0"/>
            <a:chExt cx="5200540" cy="91684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5200540" cy="619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황수지 </a:t>
              </a:r>
            </a:p>
          </p:txBody>
        </p:sp>
        <p:sp>
          <p:nvSpPr>
            <p:cNvPr name="AutoShape 14" id="14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39086" y="6858371"/>
            <a:ext cx="3900405" cy="687634"/>
            <a:chOff x="0" y="0"/>
            <a:chExt cx="5200540" cy="91684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9050"/>
              <a:ext cx="5200540" cy="619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김병현</a:t>
              </a:r>
            </a:p>
          </p:txBody>
        </p:sp>
        <p:sp>
          <p:nvSpPr>
            <p:cNvPr name="AutoShape 17" id="17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500640" y="1924452"/>
            <a:ext cx="13478701" cy="751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UE5 모바일 게임 설계 및 프레임 최적화</a:t>
            </a:r>
          </a:p>
          <a:p>
            <a:pPr algn="just">
              <a:lnSpc>
                <a:spcPts val="3749"/>
              </a:lnSpc>
            </a:pPr>
            <a:r>
              <a:rPr lang="en-US" b="true" sz="2499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목표 : 모바일 환경에서 게임을 구동시키고 </a:t>
            </a:r>
          </a:p>
          <a:p>
            <a:pPr algn="just">
              <a:lnSpc>
                <a:spcPts val="3749"/>
              </a:lnSpc>
            </a:pPr>
            <a:r>
              <a:rPr lang="en-US" b="true" sz="2499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    최적화 기법 사용 전과 후의 성능을 비교하여 보고서 작성</a:t>
            </a:r>
          </a:p>
          <a:p>
            <a:pPr algn="just">
              <a:lnSpc>
                <a:spcPts val="3749"/>
              </a:lnSpc>
            </a:pPr>
          </a:p>
          <a:p>
            <a:pPr algn="just">
              <a:lnSpc>
                <a:spcPts val="3749"/>
              </a:lnSpc>
            </a:pPr>
            <a:r>
              <a:rPr lang="en-US" b="true" sz="2499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1. 안드로이드 프로젝트 패키징</a:t>
            </a:r>
          </a:p>
          <a:p>
            <a:pPr algn="just">
              <a:lnSpc>
                <a:spcPts val="3749"/>
              </a:lnSpc>
            </a:pPr>
            <a:r>
              <a:rPr lang="en-US" b="true" sz="2499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2. 모바일 환경에서 퍼포먼스 분석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Stat Unit, Stat UnitGraph, Stat GPU, Stat Memory 명령어로 사용량 분석</a:t>
            </a:r>
          </a:p>
          <a:p>
            <a:pPr algn="just">
              <a:lnSpc>
                <a:spcPts val="3749"/>
              </a:lnSpc>
            </a:pP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  </a:t>
            </a: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최적화 기법 사용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메모리 최적화 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: ASTC 압축 적용, 텍스처 리사이징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로딩 및 성능 최적화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: Level Streaming 설계 , 오브젝트 풀링 , LoadAssetAsync()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드로 콜 수 줄이기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: 중복된 메시 병합 및 인스턴싱 사용 , 하나의 머티리얼로 여러 메시를 통합하여 드로 콜 수 감소시키기 ( Stat RHI 을 이용해 드로 콜 수 모니터링)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머터리얼 최적화 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: 반투명 머티리얼 줄이기 , 머티리얼 인스트럭션 줄이기</a:t>
            </a:r>
          </a:p>
          <a:p>
            <a:pPr algn="just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텍스처 해상도 최적화</a:t>
            </a: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: Mipmap, LOD, 스트리밍</a:t>
            </a:r>
          </a:p>
          <a:p>
            <a:pPr algn="just">
              <a:lnSpc>
                <a:spcPts val="3749"/>
              </a:lnSpc>
            </a:pPr>
          </a:p>
          <a:p>
            <a:pPr algn="just" marL="0" indent="0" lvl="0">
              <a:lnSpc>
                <a:spcPts val="3749"/>
              </a:lnSpc>
            </a:pPr>
            <a:r>
              <a:rPr lang="en-US" b="true" sz="2499" spc="129" strike="noStrike" u="none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5월까지 게임을 완성한 후 중점 연구과제를 본격적으로 진행할 예정입니다.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0438" y="1675885"/>
            <a:ext cx="3900405" cy="687634"/>
            <a:chOff x="0" y="0"/>
            <a:chExt cx="5200540" cy="9168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5200540" cy="619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조성원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772960" y="-818551"/>
            <a:ext cx="5364948" cy="5436800"/>
          </a:xfrm>
          <a:custGeom>
            <a:avLst/>
            <a:gdLst/>
            <a:ahLst/>
            <a:cxnLst/>
            <a:rect r="r" b="b" t="t" l="l"/>
            <a:pathLst>
              <a:path h="5436800" w="5364948">
                <a:moveTo>
                  <a:pt x="0" y="0"/>
                </a:moveTo>
                <a:lnTo>
                  <a:pt x="5364948" y="0"/>
                </a:lnTo>
                <a:lnTo>
                  <a:pt x="5364948" y="5436800"/>
                </a:lnTo>
                <a:lnTo>
                  <a:pt x="0" y="543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05. 중점연구 분야와 기술요소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4" name="TextBox 4"/>
          <p:cNvSpPr txBox="1"/>
          <p:nvPr/>
        </p:nvSpPr>
        <p:spPr>
          <a:xfrm>
            <a:off x="3522715" y="1974943"/>
            <a:ext cx="14355329" cy="582603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799" b="1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동시 접속자 5000명을 지원하는 MMORPG 서버 설계와 구현</a:t>
            </a:r>
            <a:endParaRPr lang="en-US" sz="2799" b="1" spc="145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just">
              <a:lnSpc>
                <a:spcPts val="3079"/>
              </a:lnSpc>
              <a:spcBef>
                <a:spcPct val="0"/>
              </a:spcBef>
              <a:defRPr/>
            </a:pPr>
            <a:endParaRPr lang="en-US" sz="2799" b="1" spc="145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39749" lvl="1" indent="-269875" algn="just">
              <a:lnSpc>
                <a:spcPts val="3749"/>
              </a:lnSpc>
              <a:buAutoNum type="arabicPeriod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고부하 환경에서의 IOCP 기반 세션 병렬 처리 안정성 확보</a:t>
            </a:r>
            <a:endParaRPr lang="en-US" sz="2499" b="1" u="none" strike="noStrike" spc="129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세션별 소켓 입출력을 분리하고 쓰레드풀로 작업을 분산해 고부하에서도 안정적인 응답성 확보</a:t>
            </a: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539749" lvl="1" indent="-269875" algn="just">
              <a:lnSpc>
                <a:spcPts val="3749"/>
              </a:lnSpc>
              <a:buAutoNum type="arabicPeriod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멀티스레드 환경에서의 데드락 방지와 성능 저하, 병목 현상 최소화</a:t>
            </a:r>
            <a:endParaRPr lang="en-US" sz="2499" b="1" u="none" strike="noStrike" spc="129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락 최소화</a:t>
            </a:r>
            <a:r>
              <a:rPr lang="ko-KR" alt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및 </a:t>
            </a: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락 획득 순서 정형화</a:t>
            </a: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읽기/쓰기 락 분리</a:t>
            </a: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lock-free </a:t>
            </a:r>
            <a:r>
              <a:rPr lang="ko-KR" alt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처리 구조 도입</a:t>
            </a:r>
            <a:endParaRPr lang="ko-KR" alt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539749" lvl="1" indent="-269875" algn="just">
              <a:lnSpc>
                <a:spcPts val="3749"/>
              </a:lnSpc>
              <a:buAutoNum type="arabicPeriod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데이터베이스 연동 구조 및 캐시 기반 최적화</a:t>
            </a:r>
            <a:endParaRPr lang="en-US" sz="2499" b="1" u="none" strike="noStrike" spc="129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DB 작업을 메인 로직에서 분리해 비동기 큐 처리</a:t>
            </a: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캐시를 활용해 DB 부하를 줄이고 응답 속도를 개선</a:t>
            </a: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just">
              <a:lnSpc>
                <a:spcPts val="2749"/>
              </a:lnSpc>
              <a:defRPr/>
            </a:pPr>
            <a:endParaRPr lang="en-US" sz="2499" u="none" strike="noStrike" spc="129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grpSp>
        <p:nvGrpSpPr>
          <p:cNvPr name="Group 5" id="5"/>
          <p:cNvGrpSpPr/>
          <p:nvPr/>
        </p:nvGrpSpPr>
        <p:grpSpPr>
          <a:xfrm rot="0">
            <a:off x="1572513" y="1621601"/>
            <a:ext cx="3900405" cy="687634"/>
            <a:chOff x="0" y="0"/>
            <a:chExt cx="5200540" cy="9168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5200540" cy="619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황수지 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05. 중점연구 분야와 기술요소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06697" y="7705725"/>
            <a:ext cx="14871705" cy="9429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750"/>
              </a:lnSpc>
              <a:defRPr/>
            </a:pPr>
            <a:r>
              <a:rPr lang="en-US" sz="2500" b="1" spc="13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현재까지 IOCP 기반 서버 중심 구조의 아키텍처 설계 및 게임 로직 구현을 완료하였으며, </a:t>
            </a:r>
            <a:endParaRPr lang="en-US" sz="2500" b="1" spc="130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lvl="0" algn="just">
              <a:lnSpc>
                <a:spcPts val="3750"/>
              </a:lnSpc>
              <a:defRPr/>
            </a:pPr>
            <a:r>
              <a:rPr lang="en-US" sz="2500" b="1" spc="130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향후 락프리 큐 및 캐시 기법을 적용해 고부하 환경에서도 안정적인 접속 처리 구조를 확보할 계획</a:t>
            </a:r>
            <a:endParaRPr lang="en-US" sz="2500" b="1" spc="130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457348" y="1988519"/>
            <a:ext cx="13323507" cy="144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현실적인 High Quality 3D 모델링 제작</a:t>
            </a:r>
          </a:p>
          <a:p>
            <a:pPr algn="just">
              <a:lnSpc>
                <a:spcPts val="2749"/>
              </a:lnSpc>
              <a:spcBef>
                <a:spcPct val="0"/>
              </a:spcBef>
            </a:pPr>
          </a:p>
          <a:p>
            <a:pPr algn="just" marL="539749" indent="-269875" lvl="1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다양한 텍스처와 PBR 머티리얼을 이용한 현실감 있는 캐릭터 및 맵 제작</a:t>
            </a:r>
          </a:p>
          <a:p>
            <a:pPr algn="just" marL="539749" indent="-269875" lvl="1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29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3ds max의 리깅과 바이패드를 활용하여 애니메이션 제작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07145" y="1636846"/>
            <a:ext cx="3900405" cy="687634"/>
            <a:chOff x="0" y="0"/>
            <a:chExt cx="5200540" cy="9168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5200540" cy="619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19"/>
                </a:lnSpc>
                <a:spcBef>
                  <a:spcPct val="0"/>
                </a:spcBef>
              </a:pPr>
              <a:r>
                <a:rPr lang="en-US" b="true" sz="3199" spc="166">
                  <a:solidFill>
                    <a:srgbClr val="1859A9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김병현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1646891" y="368964"/>
              <a:ext cx="545674" cy="538845"/>
            </a:xfrm>
            <a:prstGeom prst="line">
              <a:avLst/>
            </a:prstGeom>
            <a:ln cap="flat" w="25400">
              <a:solidFill>
                <a:srgbClr val="1859A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382661" y="6505617"/>
            <a:ext cx="5919748" cy="2752683"/>
          </a:xfrm>
          <a:custGeom>
            <a:avLst/>
            <a:gdLst/>
            <a:ahLst/>
            <a:cxnLst/>
            <a:rect r="r" b="b" t="t" l="l"/>
            <a:pathLst>
              <a:path h="2752683" w="5919748">
                <a:moveTo>
                  <a:pt x="0" y="0"/>
                </a:moveTo>
                <a:lnTo>
                  <a:pt x="5919748" y="0"/>
                </a:lnTo>
                <a:lnTo>
                  <a:pt x="5919748" y="2752683"/>
                </a:lnTo>
                <a:lnTo>
                  <a:pt x="0" y="2752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7145" y="3464046"/>
            <a:ext cx="2636209" cy="3180946"/>
          </a:xfrm>
          <a:custGeom>
            <a:avLst/>
            <a:gdLst/>
            <a:ahLst/>
            <a:cxnLst/>
            <a:rect r="r" b="b" t="t" l="l"/>
            <a:pathLst>
              <a:path h="3180946" w="2636209">
                <a:moveTo>
                  <a:pt x="0" y="0"/>
                </a:moveTo>
                <a:lnTo>
                  <a:pt x="2636209" y="0"/>
                </a:lnTo>
                <a:lnTo>
                  <a:pt x="2636209" y="3180946"/>
                </a:lnTo>
                <a:lnTo>
                  <a:pt x="0" y="318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44111" y="3464046"/>
            <a:ext cx="2771399" cy="3180946"/>
          </a:xfrm>
          <a:custGeom>
            <a:avLst/>
            <a:gdLst/>
            <a:ahLst/>
            <a:cxnLst/>
            <a:rect r="r" b="b" t="t" l="l"/>
            <a:pathLst>
              <a:path h="3180946" w="2771399">
                <a:moveTo>
                  <a:pt x="0" y="0"/>
                </a:moveTo>
                <a:lnTo>
                  <a:pt x="2771398" y="0"/>
                </a:lnTo>
                <a:lnTo>
                  <a:pt x="2771398" y="3180946"/>
                </a:lnTo>
                <a:lnTo>
                  <a:pt x="0" y="318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82661" y="3464046"/>
            <a:ext cx="5919748" cy="2767482"/>
          </a:xfrm>
          <a:custGeom>
            <a:avLst/>
            <a:gdLst/>
            <a:ahLst/>
            <a:cxnLst/>
            <a:rect r="r" b="b" t="t" l="l"/>
            <a:pathLst>
              <a:path h="2767482" w="5919748">
                <a:moveTo>
                  <a:pt x="0" y="0"/>
                </a:moveTo>
                <a:lnTo>
                  <a:pt x="5919748" y="0"/>
                </a:lnTo>
                <a:lnTo>
                  <a:pt x="5919748" y="2767482"/>
                </a:lnTo>
                <a:lnTo>
                  <a:pt x="0" y="276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0441" y="6970402"/>
            <a:ext cx="5701926" cy="2287898"/>
          </a:xfrm>
          <a:custGeom>
            <a:avLst/>
            <a:gdLst/>
            <a:ahLst/>
            <a:cxnLst/>
            <a:rect r="r" b="b" t="t" l="l"/>
            <a:pathLst>
              <a:path h="2287898" w="5701926">
                <a:moveTo>
                  <a:pt x="0" y="0"/>
                </a:moveTo>
                <a:lnTo>
                  <a:pt x="5701926" y="0"/>
                </a:lnTo>
                <a:lnTo>
                  <a:pt x="5701926" y="2287898"/>
                </a:lnTo>
                <a:lnTo>
                  <a:pt x="0" y="2287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09072" y="3464046"/>
            <a:ext cx="2959201" cy="2789731"/>
          </a:xfrm>
          <a:custGeom>
            <a:avLst/>
            <a:gdLst/>
            <a:ahLst/>
            <a:cxnLst/>
            <a:rect r="r" b="b" t="t" l="l"/>
            <a:pathLst>
              <a:path h="2789731" w="2959201">
                <a:moveTo>
                  <a:pt x="0" y="0"/>
                </a:moveTo>
                <a:lnTo>
                  <a:pt x="2959200" y="0"/>
                </a:lnTo>
                <a:lnTo>
                  <a:pt x="2959200" y="2789731"/>
                </a:lnTo>
                <a:lnTo>
                  <a:pt x="0" y="27897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22367" y="6397558"/>
            <a:ext cx="2945906" cy="2860742"/>
          </a:xfrm>
          <a:custGeom>
            <a:avLst/>
            <a:gdLst/>
            <a:ahLst/>
            <a:cxnLst/>
            <a:rect r="r" b="b" t="t" l="l"/>
            <a:pathLst>
              <a:path h="2860742" w="2945906">
                <a:moveTo>
                  <a:pt x="0" y="0"/>
                </a:moveTo>
                <a:lnTo>
                  <a:pt x="2945905" y="0"/>
                </a:lnTo>
                <a:lnTo>
                  <a:pt x="2945905" y="2860742"/>
                </a:lnTo>
                <a:lnTo>
                  <a:pt x="0" y="2860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110" t="0" r="-3046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05. 중점연구 분야와 기술요소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06. 문제점 및 보완책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18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6" name="TextBox 6"/>
          <p:cNvSpPr txBox="1"/>
          <p:nvPr/>
        </p:nvSpPr>
        <p:spPr>
          <a:xfrm>
            <a:off x="1403879" y="2035479"/>
            <a:ext cx="16807516" cy="159354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99" b="1" spc="145">
                <a:solidFill>
                  <a:srgbClr val="1859a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테스트 클라이언트 구조의 문제</a:t>
            </a:r>
            <a:endParaRPr lang="en-US" sz="2799" b="1" spc="145">
              <a:solidFill>
                <a:srgbClr val="1859a9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실패 시 자동 회원가입 시도 → 많은 수의 계정 요청이 짧은 시간에 반복 발생</a:t>
            </a:r>
            <a:endParaRPr lang="en-US" sz="2799" spc="145">
              <a:solidFill>
                <a:srgbClr val="1859a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Gothic"/>
                <a:ea typeface="Nanum Gothic"/>
                <a:cs typeface="Nanum Gothic"/>
                <a:sym typeface="Nanum Gothic"/>
              </a:rPr>
              <a:t>이로 인해 DB에 과도한 read/write 부하가 걸림 (특히 계정 중복 체크, insert, 패스워드 해시 등)</a:t>
            </a:r>
            <a:endParaRPr lang="en-US" sz="2799" spc="145">
              <a:solidFill>
                <a:srgbClr val="1859a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name="AutoShape 7" id="7"/>
          <p:cNvSpPr/>
          <p:nvPr/>
        </p:nvSpPr>
        <p:spPr>
          <a:xfrm>
            <a:off x="1403879" y="8731403"/>
            <a:ext cx="996514" cy="0"/>
          </a:xfrm>
          <a:prstGeom prst="line">
            <a:avLst/>
          </a:prstGeom>
          <a:ln cap="flat" w="76200">
            <a:solidFill>
              <a:srgbClr val="1859A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id="8" name="TextBox 8"/>
          <p:cNvSpPr txBox="1"/>
          <p:nvPr/>
        </p:nvSpPr>
        <p:spPr>
          <a:xfrm>
            <a:off x="2952768" y="8427556"/>
            <a:ext cx="14899124" cy="5259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락 획득 순서 통일, 최소한의 범위로 락 최소화, 락프리, 읽기쓰기락 분리 방식을 적용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TextBox 9" id="9"/>
          <p:cNvSpPr txBox="true"/>
          <p:nvPr/>
        </p:nvSpPr>
        <p:spPr>
          <a:xfrm rot="0">
            <a:off x="1322868" y="1219688"/>
            <a:ext cx="15210032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799" spc="145">
                <a:solidFill>
                  <a:srgbClr val="1859A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동접 300...?! 현재 상태로는 mmo장르X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879" y="6261170"/>
            <a:ext cx="16122361" cy="15969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b="1" spc="14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 멀티스레드 동기화 미완성</a:t>
            </a:r>
            <a:endParaRPr lang="en-US" sz="2799" b="1" spc="145">
              <a:solidFill>
                <a:srgbClr val="1859a9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동기화 미완성으로 인해 데드락이 발생하면 일부 또는 전체 스레드가 정지, 접속자 수와 무관하게 서버가 처리 불가 상태로 진입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AutoShape 11" id="11"/>
          <p:cNvSpPr/>
          <p:nvPr/>
        </p:nvSpPr>
        <p:spPr>
          <a:xfrm>
            <a:off x="1403879" y="4709547"/>
            <a:ext cx="996514" cy="0"/>
          </a:xfrm>
          <a:prstGeom prst="line">
            <a:avLst/>
          </a:prstGeom>
          <a:ln cap="flat" w="76200">
            <a:solidFill>
              <a:srgbClr val="1859A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id="12" name="TextBox 12"/>
          <p:cNvSpPr txBox="1"/>
          <p:nvPr/>
        </p:nvSpPr>
        <p:spPr>
          <a:xfrm>
            <a:off x="3114788" y="4405700"/>
            <a:ext cx="13649211" cy="10616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인증 기능을 게임 로직과 분리하여 병목 최소화 및 인증 요청은 작업 큐를 통해 별도 스레드에서 처리 필요, 캐시 활용으로 최적화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06. 문제점 및 보완책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19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6" name="TextBox 6"/>
          <p:cNvSpPr txBox="1"/>
          <p:nvPr/>
        </p:nvSpPr>
        <p:spPr>
          <a:xfrm>
            <a:off x="1028700" y="1409856"/>
            <a:ext cx="17259300" cy="16000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00" b="1" spc="145">
                <a:solidFill>
                  <a:srgbClr val="1859a9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3. 언리얼 크래시 발생 多</a:t>
            </a:r>
            <a:endParaRPr lang="en-US" sz="2700" b="1" spc="145">
              <a:solidFill>
                <a:srgbClr val="1859a9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00" spc="145">
                <a:solidFill>
                  <a:srgbClr val="1859a9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주된 원인은 nullptr 접근, Game Thread 외부에서의 UObject 조작, 잘못된 델리게이트 바인딩</a:t>
            </a:r>
            <a:endParaRPr lang="en-US" sz="2700" spc="145">
              <a:solidFill>
                <a:srgbClr val="1859a9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00" spc="145">
                <a:solidFill>
                  <a:srgbClr val="1859a9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서버의 시야 처리로 인해 객체의 생성과 삭제가 빈번하게 발생하면서, 크래시가 발생하기 쉬운 구조</a:t>
            </a:r>
            <a:endParaRPr lang="en-US" sz="2700" spc="145">
              <a:solidFill>
                <a:srgbClr val="1859a9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365686" y="3883499"/>
            <a:ext cx="996514" cy="0"/>
          </a:xfrm>
          <a:prstGeom prst="line">
            <a:avLst/>
          </a:prstGeom>
          <a:ln w="76200" cap="flat">
            <a:solidFill>
              <a:srgbClr val="1859a9"/>
            </a:solidFill>
            <a:prstDash val="solid"/>
            <a:headEnd w="sm" len="sm"/>
            <a:tailEnd type="triangle" w="lg" len="med"/>
          </a:ln>
        </p:spPr>
      </p:sp>
      <p:sp>
        <p:nvSpPr>
          <p:cNvPr id="8" name="TextBox 8"/>
          <p:cNvSpPr txBox="1"/>
          <p:nvPr/>
        </p:nvSpPr>
        <p:spPr>
          <a:xfrm>
            <a:off x="3076596" y="3579651"/>
            <a:ext cx="14144604" cy="10590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이를 방지하기 위해 포인터 유효성 검사, Game Thread 안전성 확보, 델리게이트 해제 처리 꼼꼼하게 하자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642651"/>
            <a:ext cx="18039272" cy="21297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00" b="1" spc="145">
                <a:solidFill>
                  <a:srgbClr val="1859a9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4. 모듈형 캐릭터의 찌그러짐</a:t>
            </a:r>
            <a:endParaRPr lang="en-US" sz="2700" b="1" spc="145">
              <a:solidFill>
                <a:srgbClr val="1859a9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00" spc="145">
                <a:solidFill>
                  <a:srgbClr val="1859a9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모듈(옷, 장비 등)마다 본의 스케일이나 회전이 미세하게 달라서 결합 시 위치 어긋남 또는 찌그러짐 발생</a:t>
            </a:r>
            <a:endParaRPr lang="en-US" sz="2700" spc="145">
              <a:solidFill>
                <a:srgbClr val="1859a9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00" spc="145">
                <a:solidFill>
                  <a:srgbClr val="1859a9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스킨 웨이트가 잘못 설정되어 특정 부위가 비정상적으로 늘어나거나 들러붙는 현상 발생</a:t>
            </a:r>
            <a:endParaRPr lang="en-US" sz="2700" spc="145">
              <a:solidFill>
                <a:srgbClr val="1859a9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lvl="0" algn="just">
              <a:lnSpc>
                <a:spcPts val="4199"/>
              </a:lnSpc>
              <a:defRPr/>
            </a:pPr>
            <a:endParaRPr lang="en-US" sz="2700" spc="145">
              <a:solidFill>
                <a:srgbClr val="1859a9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365686" y="8116294"/>
            <a:ext cx="996514" cy="0"/>
          </a:xfrm>
          <a:prstGeom prst="line">
            <a:avLst/>
          </a:prstGeom>
          <a:ln w="76200" cap="flat">
            <a:solidFill>
              <a:srgbClr val="1859a9"/>
            </a:solidFill>
            <a:prstDash val="solid"/>
            <a:headEnd w="sm" len="sm"/>
            <a:tailEnd type="triangle" w="lg" len="med"/>
          </a:ln>
        </p:spPr>
      </p:sp>
      <p:sp>
        <p:nvSpPr>
          <p:cNvPr id="11" name="TextBox 11"/>
          <p:cNvSpPr txBox="1"/>
          <p:nvPr/>
        </p:nvSpPr>
        <p:spPr>
          <a:xfrm>
            <a:off x="3076595" y="7812446"/>
            <a:ext cx="14746545" cy="5314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모든 모듈이 동일한 스켈레톤과 바인 포즈를 사용하도록 통일 및 스킨 웨이트를 재조정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00964" y="4713806"/>
            <a:ext cx="580922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17764" y="4713806"/>
            <a:ext cx="630234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41198" y="4717107"/>
            <a:ext cx="4583565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개요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게임조작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개발내용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구성원 역할 분담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72410" y="4717107"/>
            <a:ext cx="5536485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중점연구 분야와 기술요소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문제점 및 보완책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향후 개발 일정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데모시연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86959" y="2727538"/>
            <a:ext cx="19095802" cy="1144280"/>
            <a:chOff x="0" y="0"/>
            <a:chExt cx="5029347" cy="3013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29347" cy="301374"/>
            </a:xfrm>
            <a:custGeom>
              <a:avLst/>
              <a:gdLst/>
              <a:ahLst/>
              <a:cxnLst/>
              <a:rect r="r" b="b" t="t" l="l"/>
              <a:pathLst>
                <a:path h="301374" w="5029347">
                  <a:moveTo>
                    <a:pt x="12163" y="0"/>
                  </a:moveTo>
                  <a:lnTo>
                    <a:pt x="5017184" y="0"/>
                  </a:lnTo>
                  <a:cubicBezTo>
                    <a:pt x="5020410" y="0"/>
                    <a:pt x="5023503" y="1281"/>
                    <a:pt x="5025785" y="3562"/>
                  </a:cubicBezTo>
                  <a:cubicBezTo>
                    <a:pt x="5028066" y="5843"/>
                    <a:pt x="5029347" y="8937"/>
                    <a:pt x="5029347" y="12163"/>
                  </a:cubicBezTo>
                  <a:lnTo>
                    <a:pt x="5029347" y="289211"/>
                  </a:lnTo>
                  <a:cubicBezTo>
                    <a:pt x="5029347" y="292437"/>
                    <a:pt x="5028066" y="295531"/>
                    <a:pt x="5025785" y="297812"/>
                  </a:cubicBezTo>
                  <a:cubicBezTo>
                    <a:pt x="5023503" y="300093"/>
                    <a:pt x="5020410" y="301374"/>
                    <a:pt x="5017184" y="301374"/>
                  </a:cubicBezTo>
                  <a:lnTo>
                    <a:pt x="12163" y="301374"/>
                  </a:lnTo>
                  <a:cubicBezTo>
                    <a:pt x="8937" y="301374"/>
                    <a:pt x="5843" y="300093"/>
                    <a:pt x="3562" y="297812"/>
                  </a:cubicBezTo>
                  <a:cubicBezTo>
                    <a:pt x="1281" y="295531"/>
                    <a:pt x="0" y="292437"/>
                    <a:pt x="0" y="289211"/>
                  </a:cubicBezTo>
                  <a:lnTo>
                    <a:pt x="0" y="12163"/>
                  </a:lnTo>
                  <a:cubicBezTo>
                    <a:pt x="0" y="8937"/>
                    <a:pt x="1281" y="5843"/>
                    <a:pt x="3562" y="3562"/>
                  </a:cubicBezTo>
                  <a:cubicBezTo>
                    <a:pt x="5843" y="1281"/>
                    <a:pt x="8937" y="0"/>
                    <a:pt x="12163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5029347" cy="37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25486" y="3044090"/>
            <a:ext cx="2837027" cy="5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358832" y="2244398"/>
          <a:ext cx="15570336" cy="5798204"/>
        </p:xfrm>
        <a:graphic>
          <a:graphicData uri="http://schemas.openxmlformats.org/drawingml/2006/table">
            <a:tbl>
              <a:tblPr/>
              <a:tblGrid>
                <a:gridCol w="911038"/>
                <a:gridCol w="4108673"/>
                <a:gridCol w="3909508"/>
                <a:gridCol w="3820990"/>
                <a:gridCol w="2820128"/>
              </a:tblGrid>
              <a:tr h="7620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목표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황수지(서버)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조성원(클라이언트)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김병현(모델링)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9E"/>
                    </a:solidFill>
                  </a:tcPr>
                </a:tc>
              </a:tr>
              <a:tr h="16787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000000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5월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동기화 </a:t>
                      </a: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버그 수정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전반적 게임 콘텐츠 구현 완성</a:t>
                      </a:r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모바일 변환 작업 시작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서버 동기화 버그 수정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클라 동기화 버그 수정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모바일 변환 작업 시작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 디테일 수정 진행(충돌박스/조명/애니메이션 등)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UI 디자인 추가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7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000000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6월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콘텐츠 개선 작업 (AI/퀘스트/상점)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버그</a:t>
                      </a: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 수정 및 성능 최적화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콘텐츠 개선 작업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서버 안정화  및 성능 최적화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콘텐츠 개선 작업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메모리 및 프레임 최적화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 디테일 수정 진행(충돌박스/조명/애니메이션 등)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UI 디자인 추가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7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true">
                          <a:solidFill>
                            <a:srgbClr val="000000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7월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버그 수정 및 성능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서버 안정화 및 성능 최적화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메모리 및 프레임 최적화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콘텐츠 추가 작업 (타격감/사운드 등 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 디테일 수정 진행(충돌박스/조명/애니메이션 등)</a:t>
                      </a:r>
                      <a:endParaRPr lang="en-US" sz="1100"/>
                    </a:p>
                    <a:p>
                      <a:pPr algn="l" marL="438245" indent="-219123" lvl="1">
                        <a:lnSpc>
                          <a:spcPts val="2841"/>
                        </a:lnSpc>
                        <a:buFont typeface="Arial"/>
                        <a:buChar char="•"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UI 디자인 추가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4DA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07. 향후 개발 일정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7827" y="587827"/>
            <a:ext cx="8556173" cy="4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08. 데모시연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6" name="TextBox 6"/>
          <p:cNvSpPr txBox="1"/>
          <p:nvPr/>
        </p:nvSpPr>
        <p:spPr>
          <a:xfrm>
            <a:off x="533400" y="3705225"/>
            <a:ext cx="17221200" cy="2667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1000"/>
              </a:lnSpc>
              <a:defRPr/>
            </a:pPr>
            <a:r>
              <a:rPr lang="en-US" sz="15000" b="1">
                <a:solidFill>
                  <a:srgbClr val="c4dae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데모 시연</a:t>
            </a:r>
            <a:endParaRPr lang="en-US" sz="15000" b="1">
              <a:solidFill>
                <a:srgbClr val="c4daef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859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2611" y="3957637"/>
            <a:ext cx="7871389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이상</a:t>
            </a:r>
          </a:p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발표를 마치겠습니다</a:t>
            </a:r>
          </a:p>
          <a:p>
            <a:pPr algn="l">
              <a:lnSpc>
                <a:spcPts val="5999"/>
              </a:lnSpc>
            </a:pPr>
            <a:r>
              <a:rPr lang="en-US" sz="3999" spc="207" b="true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감사합니다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32971" y="1328943"/>
            <a:ext cx="8622057" cy="4871462"/>
          </a:xfrm>
          <a:custGeom>
            <a:avLst/>
            <a:gdLst/>
            <a:ahLst/>
            <a:cxnLst/>
            <a:rect r="r" b="b" t="t" l="l"/>
            <a:pathLst>
              <a:path h="4871462" w="8622057">
                <a:moveTo>
                  <a:pt x="0" y="0"/>
                </a:moveTo>
                <a:lnTo>
                  <a:pt x="8622058" y="0"/>
                </a:lnTo>
                <a:lnTo>
                  <a:pt x="8622058" y="4871463"/>
                </a:lnTo>
                <a:lnTo>
                  <a:pt x="0" y="487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83853" y="6514731"/>
            <a:ext cx="2293561" cy="27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게임이름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77414" y="6448056"/>
            <a:ext cx="10280123" cy="34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TU World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3853" y="6961879"/>
            <a:ext cx="2293561" cy="27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게임컨셉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77414" y="6889380"/>
            <a:ext cx="10884973" cy="34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게임 속 몬스터들에게 점령 당해버린 학교를 되찾기 위해 싸우는 챕터형 게임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83853" y="7409028"/>
            <a:ext cx="2293561" cy="27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장르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77414" y="7330705"/>
            <a:ext cx="10280123" cy="34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MMORPG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83853" y="7856177"/>
            <a:ext cx="2549739" cy="27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플레이 시간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77414" y="7772030"/>
            <a:ext cx="10280123" cy="34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챕터 당 20분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83853" y="8303326"/>
            <a:ext cx="2549739" cy="27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동시 접속자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77414" y="8213354"/>
            <a:ext cx="10280123" cy="34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5000명 이상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83853" y="8750474"/>
            <a:ext cx="1908934" cy="27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18"/>
              </a:lnSpc>
              <a:spcBef>
                <a:spcPct val="0"/>
              </a:spcBef>
            </a:pPr>
            <a:r>
              <a:rPr lang="en-US" b="true" sz="1835" spc="95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플레이 방식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44985" y="8654679"/>
            <a:ext cx="11634356" cy="6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835" spc="9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한국공학대를 배경으로 던전을 탐험하고 몬스터를 처치하며, 퀘스트와 거래를 통해 성장하는 방식.</a:t>
            </a:r>
          </a:p>
          <a:p>
            <a:pPr algn="l">
              <a:lnSpc>
                <a:spcPts val="275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195262" y="532526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게임 소개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34498" y="1508066"/>
            <a:ext cx="4219003" cy="7098188"/>
          </a:xfrm>
          <a:custGeom>
            <a:avLst/>
            <a:gdLst/>
            <a:ahLst/>
            <a:cxnLst/>
            <a:rect r="r" b="b" t="t" l="l"/>
            <a:pathLst>
              <a:path h="7098188" w="4219003">
                <a:moveTo>
                  <a:pt x="0" y="0"/>
                </a:moveTo>
                <a:lnTo>
                  <a:pt x="4219004" y="0"/>
                </a:lnTo>
                <a:lnTo>
                  <a:pt x="4219004" y="7098188"/>
                </a:lnTo>
                <a:lnTo>
                  <a:pt x="0" y="709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01. 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5262" y="532526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게임흐름도</a:t>
            </a: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785315" y="6595336"/>
            <a:ext cx="4367597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WASD : 이동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LShift : 전력질주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Space Bar : 점프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87827" y="587827"/>
            <a:ext cx="8556173" cy="45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 . 게임 조작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9871" y="6595336"/>
            <a:ext cx="5949429" cy="103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Left Mouse : 일반 공격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Right Mouse : 줌(여자캐릭터)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61554" y="6595336"/>
            <a:ext cx="4367597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Q/E/R : 스킬 1/2/3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Tab : 인벤토리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M</a:t>
            </a: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: 미니맵 보기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Enter: 채팅 활성화</a:t>
            </a:r>
          </a:p>
        </p:txBody>
      </p:sp>
      <p:grpSp>
        <p:nvGrpSpPr>
          <p:cNvPr id="9" name="Group 9"/>
          <p:cNvGrpSpPr/>
          <p:nvPr/>
        </p:nvGrpSpPr>
        <p:grpSpPr>
          <a:xfrm rot="0">
            <a:off x="1785316" y="1731643"/>
            <a:ext cx="13713232" cy="5172381"/>
            <a:chOff x="0" y="0"/>
            <a:chExt cx="18284310" cy="6896508"/>
          </a:xfrm>
        </p:grpSpPr>
        <p:sp>
          <p:nvSpPr>
            <p:cNvPr id="10" name="Freeform 10"/>
            <p:cNvSpPr/>
            <p:nvPr/>
          </p:nvSpPr>
          <p:spPr>
            <a:xfrm flipH="1">
              <a:off x="14587767" y="1751562"/>
              <a:ext cx="3696543" cy="3696543"/>
            </a:xfrm>
            <a:custGeom>
              <a:avLst/>
              <a:gdLst/>
              <a:rect l="l" t="t" r="r" b="b"/>
              <a:pathLst>
                <a:path w="3696543" h="3696543">
                  <a:moveTo>
                    <a:pt x="3696543" y="0"/>
                  </a:moveTo>
                  <a:lnTo>
                    <a:pt x="0" y="0"/>
                  </a:lnTo>
                  <a:lnTo>
                    <a:pt x="0" y="3696542"/>
                  </a:lnTo>
                  <a:lnTo>
                    <a:pt x="3696543" y="3696542"/>
                  </a:lnTo>
                  <a:lnTo>
                    <a:pt x="3696543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4712550" cy="6896508"/>
            </a:xfrm>
            <a:custGeom>
              <a:avLst/>
              <a:gdLst/>
              <a:rect l="l" t="t" r="r" b="b"/>
              <a:pathLst>
                <a:path w="14712550" h="6896508">
                  <a:moveTo>
                    <a:pt x="0" y="0"/>
                  </a:moveTo>
                  <a:lnTo>
                    <a:pt x="14712550" y="0"/>
                  </a:lnTo>
                  <a:lnTo>
                    <a:pt x="14712550" y="6896508"/>
                  </a:lnTo>
                  <a:lnTo>
                    <a:pt x="0" y="68965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 rot="0">
              <a:off x="2150370" y="1896774"/>
              <a:ext cx="772326" cy="1013853"/>
              <a:chOff x="0" y="-47625"/>
              <a:chExt cx="154837" cy="20325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524020" y="2810040"/>
              <a:ext cx="742852" cy="1013853"/>
              <a:chOff x="0" y="-47625"/>
              <a:chExt cx="148928" cy="20325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8928" cy="155634"/>
              </a:xfrm>
              <a:custGeom>
                <a:avLst/>
                <a:gdLst/>
                <a:rect l="l" t="t" r="r" b="b"/>
                <a:pathLst>
                  <a:path w="148928" h="155634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3033342" y="1896774"/>
              <a:ext cx="772326" cy="1013853"/>
              <a:chOff x="0" y="-47625"/>
              <a:chExt cx="154837" cy="20325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3955825" y="1896774"/>
              <a:ext cx="772326" cy="1013853"/>
              <a:chOff x="0" y="-47625"/>
              <a:chExt cx="154837" cy="20325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4903333" y="1896774"/>
              <a:ext cx="772326" cy="1013853"/>
              <a:chOff x="0" y="-47625"/>
              <a:chExt cx="154837" cy="20325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54837" cy="155634"/>
              </a:xfrm>
              <a:custGeom>
                <a:avLst/>
                <a:gdLst/>
                <a:rect l="l" t="t" r="r" b="b"/>
                <a:pathLst>
                  <a:path w="154837" h="155634">
                    <a:moveTo>
                      <a:pt x="0" y="0"/>
                    </a:moveTo>
                    <a:lnTo>
                      <a:pt x="154837" y="0"/>
                    </a:lnTo>
                    <a:lnTo>
                      <a:pt x="154837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154837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3434242" y="2810040"/>
              <a:ext cx="742852" cy="1013853"/>
              <a:chOff x="0" y="-47625"/>
              <a:chExt cx="148928" cy="20325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8928" cy="155634"/>
              </a:xfrm>
              <a:custGeom>
                <a:avLst/>
                <a:gdLst/>
                <a:rect l="l" t="t" r="r" b="b"/>
                <a:pathLst>
                  <a:path w="148928" h="155634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0">
              <a:off x="4356725" y="2810040"/>
              <a:ext cx="742852" cy="1013853"/>
              <a:chOff x="0" y="-47625"/>
              <a:chExt cx="148928" cy="20325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8928" cy="155634"/>
              </a:xfrm>
              <a:custGeom>
                <a:avLst/>
                <a:gdLst/>
                <a:rect l="l" t="t" r="r" b="b"/>
                <a:pathLst>
                  <a:path w="148928" h="155634">
                    <a:moveTo>
                      <a:pt x="0" y="0"/>
                    </a:moveTo>
                    <a:lnTo>
                      <a:pt x="148928" y="0"/>
                    </a:lnTo>
                    <a:lnTo>
                      <a:pt x="148928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49800"/>
                </a:srgbClr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148928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0">
              <a:off x="643473" y="1896774"/>
              <a:ext cx="1356740" cy="1013853"/>
              <a:chOff x="0" y="-47625"/>
              <a:chExt cx="272001" cy="20325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72001" cy="155634"/>
              </a:xfrm>
              <a:custGeom>
                <a:avLst/>
                <a:gdLst/>
                <a:rect l="l" t="t" r="r" b="b"/>
                <a:pathLst>
                  <a:path w="272001" h="155634">
                    <a:moveTo>
                      <a:pt x="0" y="0"/>
                    </a:moveTo>
                    <a:lnTo>
                      <a:pt x="272001" y="0"/>
                    </a:lnTo>
                    <a:lnTo>
                      <a:pt x="272001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272001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0">
              <a:off x="643473" y="3711660"/>
              <a:ext cx="1993406" cy="1013853"/>
              <a:chOff x="0" y="-47625"/>
              <a:chExt cx="399641" cy="203259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99641" cy="155634"/>
              </a:xfrm>
              <a:custGeom>
                <a:avLst/>
                <a:gdLst/>
                <a:rect l="l" t="t" r="r" b="b"/>
                <a:pathLst>
                  <a:path w="399641" h="155634">
                    <a:moveTo>
                      <a:pt x="0" y="0"/>
                    </a:moveTo>
                    <a:lnTo>
                      <a:pt x="399641" y="0"/>
                    </a:lnTo>
                    <a:lnTo>
                      <a:pt x="399641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399641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0">
              <a:off x="4356728" y="4613092"/>
              <a:ext cx="6818300" cy="1013853"/>
              <a:chOff x="0" y="-47625"/>
              <a:chExt cx="1366942" cy="203259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66942" cy="155634"/>
              </a:xfrm>
              <a:custGeom>
                <a:avLst/>
                <a:gdLst/>
                <a:rect l="l" t="t" r="r" b="b"/>
                <a:pathLst>
                  <a:path w="1366942" h="155634">
                    <a:moveTo>
                      <a:pt x="0" y="0"/>
                    </a:moveTo>
                    <a:lnTo>
                      <a:pt x="1366942" y="0"/>
                    </a:lnTo>
                    <a:lnTo>
                      <a:pt x="1366942" y="155634"/>
                    </a:lnTo>
                    <a:lnTo>
                      <a:pt x="0" y="155634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1366942" cy="203259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383606" y="187011"/>
              <a:ext cx="1380643" cy="1317362"/>
              <a:chOff x="0" y="0"/>
              <a:chExt cx="276793" cy="26410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76793" cy="264107"/>
              </a:xfrm>
              <a:custGeom>
                <a:avLst/>
                <a:gdLst/>
                <a:rect l="l" t="t" r="r" b="b"/>
                <a:pathLst>
                  <a:path w="276793" h="264107">
                    <a:moveTo>
                      <a:pt x="0" y="0"/>
                    </a:moveTo>
                    <a:lnTo>
                      <a:pt x="276793" y="0"/>
                    </a:lnTo>
                    <a:lnTo>
                      <a:pt x="276793" y="264107"/>
                    </a:lnTo>
                    <a:lnTo>
                      <a:pt x="0" y="2641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101488"/>
                <a:ext cx="276793" cy="121233"/>
              </a:xfrm>
              <a:prstGeom prst="rect">
                <a:avLst/>
              </a:prstGeom>
            </p:spPr>
            <p:txBody>
              <a:bodyPr lIns="0" tIns="0" rIns="0" bIns="0" anchor="ctr"/>
              <a:lstStyle/>
              <a:p>
                <a:pPr lvl="0" algn="ctr">
                  <a:lnSpc>
                    <a:spcPts val="1050"/>
                  </a:lnSpc>
                  <a:defRPr/>
                </a:pPr>
                <a:r>
                  <a:rPr lang="en-US" sz="2100">
                    <a:solidFill>
                      <a:srgbClr val="545c68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Esc</a:t>
                </a:r>
                <a:endParaRPr lang="en-US" sz="2100">
                  <a:solidFill>
                    <a:srgbClr val="545c6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endParaRP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0">
              <a:off x="572819" y="283924"/>
              <a:ext cx="1002218" cy="885987"/>
              <a:chOff x="0" y="-47625"/>
              <a:chExt cx="200926" cy="17762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200926" cy="129999"/>
              </a:xfrm>
              <a:custGeom>
                <a:avLst/>
                <a:gdLst/>
                <a:rect l="l" t="t" r="r" b="b"/>
                <a:pathLst>
                  <a:path w="200926" h="129999">
                    <a:moveTo>
                      <a:pt x="64999" y="0"/>
                    </a:moveTo>
                    <a:lnTo>
                      <a:pt x="135927" y="0"/>
                    </a:lnTo>
                    <a:cubicBezTo>
                      <a:pt x="171825" y="0"/>
                      <a:pt x="200926" y="29101"/>
                      <a:pt x="200926" y="64999"/>
                    </a:cubicBezTo>
                    <a:lnTo>
                      <a:pt x="200926" y="64999"/>
                    </a:lnTo>
                    <a:cubicBezTo>
                      <a:pt x="200926" y="82238"/>
                      <a:pt x="194078" y="98771"/>
                      <a:pt x="181888" y="110961"/>
                    </a:cubicBezTo>
                    <a:cubicBezTo>
                      <a:pt x="169698" y="123151"/>
                      <a:pt x="153166" y="129999"/>
                      <a:pt x="135927" y="129999"/>
                    </a:cubicBezTo>
                    <a:lnTo>
                      <a:pt x="64999" y="129999"/>
                    </a:lnTo>
                    <a:cubicBezTo>
                      <a:pt x="47761" y="129999"/>
                      <a:pt x="31228" y="123151"/>
                      <a:pt x="19038" y="110961"/>
                    </a:cubicBezTo>
                    <a:cubicBezTo>
                      <a:pt x="6848" y="98771"/>
                      <a:pt x="0" y="82238"/>
                      <a:pt x="0" y="64999"/>
                    </a:cubicBezTo>
                    <a:lnTo>
                      <a:pt x="0" y="64999"/>
                    </a:lnTo>
                    <a:cubicBezTo>
                      <a:pt x="0" y="47761"/>
                      <a:pt x="6848" y="31228"/>
                      <a:pt x="19038" y="19038"/>
                    </a:cubicBezTo>
                    <a:cubicBezTo>
                      <a:pt x="31228" y="6848"/>
                      <a:pt x="47761" y="0"/>
                      <a:pt x="649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45c68"/>
                </a:solidFill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200926" cy="177624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0">
              <a:off x="578334" y="283924"/>
              <a:ext cx="996703" cy="885987"/>
              <a:chOff x="0" y="-47625"/>
              <a:chExt cx="199820" cy="177624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99820" cy="129999"/>
              </a:xfrm>
              <a:custGeom>
                <a:avLst/>
                <a:gdLst/>
                <a:rect l="l" t="t" r="r" b="b"/>
                <a:pathLst>
                  <a:path w="199820" h="129999">
                    <a:moveTo>
                      <a:pt x="0" y="0"/>
                    </a:moveTo>
                    <a:lnTo>
                      <a:pt x="199820" y="0"/>
                    </a:lnTo>
                    <a:lnTo>
                      <a:pt x="199820" y="129999"/>
                    </a:lnTo>
                    <a:lnTo>
                      <a:pt x="0" y="129999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47625"/>
                <a:ext cx="199820" cy="177624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0">
              <a:off x="12715454" y="2908808"/>
              <a:ext cx="1313072" cy="915084"/>
              <a:chOff x="0" y="-47625"/>
              <a:chExt cx="263246" cy="18345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263246" cy="135832"/>
              </a:xfrm>
              <a:custGeom>
                <a:avLst/>
                <a:gdLst/>
                <a:rect l="l" t="t" r="r" b="b"/>
                <a:pathLst>
                  <a:path w="263246" h="135832">
                    <a:moveTo>
                      <a:pt x="0" y="0"/>
                    </a:moveTo>
                    <a:lnTo>
                      <a:pt x="263246" y="0"/>
                    </a:lnTo>
                    <a:lnTo>
                      <a:pt x="263246" y="135832"/>
                    </a:lnTo>
                    <a:lnTo>
                      <a:pt x="0" y="135832"/>
                    </a:lnTo>
                    <a:close/>
                  </a:path>
                </a:pathLst>
              </a:custGeom>
              <a:solidFill>
                <a:srgbClr val="1859a9">
                  <a:alpha val="19610"/>
                </a:srgbClr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263246" cy="183457"/>
              </a:xfrm>
              <a:prstGeom prst="rect">
                <a:avLst/>
              </a:prstGeom>
            </p:spPr>
            <p:txBody>
              <a:bodyPr lIns="50052" tIns="50052" rIns="50052" bIns="50052" anchor="ctr"/>
              <a:lstStyle/>
              <a:p>
                <a:pPr lvl="0" algn="ctr">
                  <a:lnSpc>
                    <a:spcPts val="2999"/>
                  </a:lnSpc>
                  <a:defRPr/>
                </a:pPr>
                <a:endParaRPr lang="ko-KR" altLang="en-US"/>
              </a:p>
            </p:txBody>
          </p:sp>
        </p:grpSp>
      </p:grpSp>
      <p:sp>
        <p:nvSpPr>
          <p:cNvPr name="TextBox 54" id="54"/>
          <p:cNvSpPr txBox="true"/>
          <p:nvPr/>
        </p:nvSpPr>
        <p:spPr>
          <a:xfrm rot="0">
            <a:off x="1785315" y="8138386"/>
            <a:ext cx="5949429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13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F : 아이템 먹기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135" strike="noStrike" u="none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G : NPC 대화</a:t>
            </a:r>
          </a:p>
        </p:txBody>
      </p:sp>
      <p:sp>
        <p:nvSpPr>
          <p:cNvPr id="55" name="TextBox 26"/>
          <p:cNvSpPr txBox="1"/>
          <p:nvPr/>
        </p:nvSpPr>
        <p:spPr>
          <a:xfrm>
            <a:off x="5791200" y="4076699"/>
            <a:ext cx="579244" cy="609599"/>
          </a:xfrm>
          <a:prstGeom prst="rect">
            <a:avLst/>
          </a:prstGeom>
          <a:solidFill>
            <a:srgbClr val="d2deee">
              <a:alpha val="49000"/>
            </a:srgbClr>
          </a:solidFill>
        </p:spPr>
        <p:txBody>
          <a:bodyPr lIns="50052" tIns="50052" rIns="50052" bIns="50052" anchor="ctr"/>
          <a:lstStyle/>
          <a:p>
            <a:pPr lvl="0" algn="ctr">
              <a:lnSpc>
                <a:spcPts val="2999"/>
              </a:lnSpc>
              <a:defRPr/>
            </a:pPr>
            <a:endParaRPr lang="ko-KR" altLang="en-US"/>
          </a:p>
        </p:txBody>
      </p:sp>
      <p:sp>
        <p:nvSpPr>
          <p:cNvPr id="56" name="TextBox 26"/>
          <p:cNvSpPr txBox="1"/>
          <p:nvPr/>
        </p:nvSpPr>
        <p:spPr>
          <a:xfrm>
            <a:off x="6507356" y="4000499"/>
            <a:ext cx="579244" cy="609599"/>
          </a:xfrm>
          <a:prstGeom prst="rect">
            <a:avLst/>
          </a:prstGeom>
          <a:solidFill>
            <a:srgbClr val="d2deee">
              <a:alpha val="49000"/>
            </a:srgbClr>
          </a:solidFill>
        </p:spPr>
        <p:txBody>
          <a:bodyPr lIns="50052" tIns="50052" rIns="50052" bIns="50052" anchor="ctr"/>
          <a:lstStyle/>
          <a:p>
            <a:pPr lvl="0" algn="ctr">
              <a:lnSpc>
                <a:spcPts val="2999"/>
              </a:lnSpc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65914" y="1198050"/>
            <a:ext cx="4050512" cy="2609922"/>
          </a:xfrm>
          <a:custGeom>
            <a:avLst/>
            <a:gdLst/>
            <a:ahLst/>
            <a:cxnLst/>
            <a:rect r="r" b="b" t="t" l="l"/>
            <a:pathLst>
              <a:path h="2609922" w="4050512">
                <a:moveTo>
                  <a:pt x="0" y="0"/>
                </a:moveTo>
                <a:lnTo>
                  <a:pt x="4050511" y="0"/>
                </a:lnTo>
                <a:lnTo>
                  <a:pt x="4050511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" r="-25320" b="-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65914" y="3889484"/>
            <a:ext cx="4050512" cy="2628110"/>
          </a:xfrm>
          <a:custGeom>
            <a:avLst/>
            <a:gdLst/>
            <a:ahLst/>
            <a:cxnLst/>
            <a:rect r="r" b="b" t="t" l="l"/>
            <a:pathLst>
              <a:path h="2628110" w="4050512">
                <a:moveTo>
                  <a:pt x="0" y="0"/>
                </a:moveTo>
                <a:lnTo>
                  <a:pt x="4050511" y="0"/>
                </a:lnTo>
                <a:lnTo>
                  <a:pt x="4050511" y="2628110"/>
                </a:lnTo>
                <a:lnTo>
                  <a:pt x="0" y="2628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198050"/>
            <a:ext cx="3637522" cy="2609922"/>
          </a:xfrm>
          <a:custGeom>
            <a:avLst/>
            <a:gdLst/>
            <a:ahLst/>
            <a:cxnLst/>
            <a:rect r="r" b="b" t="t" l="l"/>
            <a:pathLst>
              <a:path h="2609922" w="3637522">
                <a:moveTo>
                  <a:pt x="0" y="0"/>
                </a:moveTo>
                <a:lnTo>
                  <a:pt x="3637522" y="0"/>
                </a:lnTo>
                <a:lnTo>
                  <a:pt x="3637522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889484"/>
            <a:ext cx="3637522" cy="2628110"/>
          </a:xfrm>
          <a:custGeom>
            <a:avLst/>
            <a:gdLst/>
            <a:ahLst/>
            <a:cxnLst/>
            <a:rect r="r" b="b" t="t" l="l"/>
            <a:pathLst>
              <a:path h="2628110" w="3637522">
                <a:moveTo>
                  <a:pt x="0" y="0"/>
                </a:moveTo>
                <a:lnTo>
                  <a:pt x="3637522" y="0"/>
                </a:lnTo>
                <a:lnTo>
                  <a:pt x="3637522" y="2628110"/>
                </a:lnTo>
                <a:lnTo>
                  <a:pt x="0" y="2628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16450" y="1198050"/>
            <a:ext cx="4447360" cy="2609922"/>
          </a:xfrm>
          <a:custGeom>
            <a:avLst/>
            <a:gdLst/>
            <a:ahLst/>
            <a:cxnLst/>
            <a:rect r="r" b="b" t="t" l="l"/>
            <a:pathLst>
              <a:path h="2609922" w="4447360">
                <a:moveTo>
                  <a:pt x="0" y="0"/>
                </a:moveTo>
                <a:lnTo>
                  <a:pt x="4447360" y="0"/>
                </a:lnTo>
                <a:lnTo>
                  <a:pt x="4447360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75" t="0" r="-697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11742" y="1198050"/>
            <a:ext cx="3675947" cy="2609922"/>
          </a:xfrm>
          <a:custGeom>
            <a:avLst/>
            <a:gdLst/>
            <a:ahLst/>
            <a:cxnLst/>
            <a:rect r="r" b="b" t="t" l="l"/>
            <a:pathLst>
              <a:path h="2609922" w="3675947">
                <a:moveTo>
                  <a:pt x="0" y="0"/>
                </a:moveTo>
                <a:lnTo>
                  <a:pt x="3675947" y="0"/>
                </a:lnTo>
                <a:lnTo>
                  <a:pt x="3675947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16450" y="3889484"/>
            <a:ext cx="8271238" cy="2638157"/>
          </a:xfrm>
          <a:custGeom>
            <a:avLst/>
            <a:gdLst/>
            <a:ahLst/>
            <a:cxnLst/>
            <a:rect r="r" b="b" t="t" l="l"/>
            <a:pathLst>
              <a:path h="2638157" w="8271238">
                <a:moveTo>
                  <a:pt x="0" y="0"/>
                </a:moveTo>
                <a:lnTo>
                  <a:pt x="8271239" y="0"/>
                </a:lnTo>
                <a:lnTo>
                  <a:pt x="8271239" y="2638158"/>
                </a:lnTo>
                <a:lnTo>
                  <a:pt x="0" y="2638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992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837705"/>
            <a:ext cx="15963900" cy="31921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캐릭터 컨트롤 (이동, 점프, 공격 등) 및 애니메이션 / 이펙트 동기화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759459" lvl="2" indent="0" algn="just">
              <a:lnSpc>
                <a:spcPts val="4199"/>
              </a:lnSpc>
              <a:spcBef>
                <a:spcPct val="0"/>
              </a:spcBef>
              <a:buFont typeface="Arial"/>
              <a:buNone/>
              <a:defRPr/>
            </a:pPr>
            <a:r>
              <a:rPr lang="en-US" altLang="ko-KR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→</a:t>
            </a:r>
            <a:r>
              <a:rPr lang="ko-KR" alt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초당 2회 이동 패킷 전송 + 클라이언트 측 보간 처리</a:t>
            </a:r>
            <a:endParaRPr lang="ko-KR" alt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스킬/전투 시스템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레벨/경험치/스탯 동기화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서버 기반 </a:t>
            </a: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간단한 몬스터 AI (이동, 공격)</a:t>
            </a: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lvl="0" algn="just">
              <a:lnSpc>
                <a:spcPts val="4199"/>
              </a:lnSpc>
              <a:spcBef>
                <a:spcPct val="0"/>
              </a:spcBef>
              <a:defRPr/>
            </a:pPr>
            <a:endParaRPr lang="en-US" sz="2799" spc="145">
              <a:solidFill>
                <a:srgbClr val="1859a9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name="TextBox 14" id="14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(1) 게임 플레이 시스템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256958"/>
            <a:ext cx="5589656" cy="5697150"/>
          </a:xfrm>
          <a:custGeom>
            <a:avLst/>
            <a:gdLst/>
            <a:ahLst/>
            <a:cxnLst/>
            <a:rect r="r" b="b" t="t" l="l"/>
            <a:pathLst>
              <a:path h="5697150" w="5589656">
                <a:moveTo>
                  <a:pt x="0" y="0"/>
                </a:moveTo>
                <a:lnTo>
                  <a:pt x="5589656" y="0"/>
                </a:lnTo>
                <a:lnTo>
                  <a:pt x="5589656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67911" y="1256958"/>
            <a:ext cx="5758019" cy="2807034"/>
          </a:xfrm>
          <a:custGeom>
            <a:avLst/>
            <a:gdLst/>
            <a:ahLst/>
            <a:cxnLst/>
            <a:rect r="r" b="b" t="t" l="l"/>
            <a:pathLst>
              <a:path h="2807034" w="5758019">
                <a:moveTo>
                  <a:pt x="0" y="0"/>
                </a:moveTo>
                <a:lnTo>
                  <a:pt x="5758019" y="0"/>
                </a:lnTo>
                <a:lnTo>
                  <a:pt x="5758019" y="2807034"/>
                </a:lnTo>
                <a:lnTo>
                  <a:pt x="0" y="2807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67911" y="4182302"/>
            <a:ext cx="5758019" cy="2771806"/>
          </a:xfrm>
          <a:custGeom>
            <a:avLst/>
            <a:gdLst/>
            <a:ahLst/>
            <a:cxnLst/>
            <a:rect r="r" b="b" t="t" l="l"/>
            <a:pathLst>
              <a:path h="2771806" w="5758019">
                <a:moveTo>
                  <a:pt x="0" y="0"/>
                </a:moveTo>
                <a:lnTo>
                  <a:pt x="5758019" y="0"/>
                </a:lnTo>
                <a:lnTo>
                  <a:pt x="5758019" y="2771805"/>
                </a:lnTo>
                <a:lnTo>
                  <a:pt x="0" y="2771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6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78330" y="1256958"/>
            <a:ext cx="4451584" cy="5697150"/>
          </a:xfrm>
          <a:custGeom>
            <a:avLst/>
            <a:gdLst/>
            <a:ahLst/>
            <a:cxnLst/>
            <a:rect r="r" b="b" t="t" l="l"/>
            <a:pathLst>
              <a:path h="5697150" w="4451584">
                <a:moveTo>
                  <a:pt x="0" y="0"/>
                </a:moveTo>
                <a:lnTo>
                  <a:pt x="4451584" y="0"/>
                </a:lnTo>
                <a:lnTo>
                  <a:pt x="4451584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89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(1) 게임 플레이 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361349"/>
            <a:ext cx="7350854" cy="20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3213" indent="-301606" lvl="1">
              <a:lnSpc>
                <a:spcPts val="4190"/>
              </a:lnSpc>
              <a:spcBef>
                <a:spcPct val="0"/>
              </a:spcBef>
              <a:buFont typeface="Arial"/>
              <a:buChar char="•"/>
            </a:pPr>
            <a:r>
              <a:rPr 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아이템 생성, 획득, 사용</a:t>
            </a:r>
          </a:p>
          <a:p>
            <a:pPr algn="just" marL="603213" indent="-301606" lvl="1">
              <a:lnSpc>
                <a:spcPts val="4190"/>
              </a:lnSpc>
              <a:spcBef>
                <a:spcPct val="0"/>
              </a:spcBef>
              <a:buFont typeface="Arial"/>
              <a:buChar char="•"/>
            </a:pPr>
            <a:r>
              <a:rPr 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재화(골드/재료 등) 처리</a:t>
            </a:r>
          </a:p>
          <a:p>
            <a:pPr algn="just" marL="603213" indent="-301606" lvl="1">
              <a:lnSpc>
                <a:spcPts val="4190"/>
              </a:lnSpc>
              <a:spcBef>
                <a:spcPct val="0"/>
              </a:spcBef>
              <a:buFont typeface="Arial"/>
              <a:buChar char="•"/>
            </a:pPr>
            <a:r>
              <a:rPr lang="en-US" sz="2793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장비 착용</a:t>
            </a:r>
          </a:p>
          <a:p>
            <a:pPr algn="just">
              <a:lnSpc>
                <a:spcPts val="41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521971" y="5216347"/>
            <a:ext cx="6747460" cy="3494112"/>
          </a:xfrm>
          <a:custGeom>
            <a:avLst/>
            <a:gdLst/>
            <a:ahLst/>
            <a:cxnLst/>
            <a:rect r="r" b="b" t="t" l="l"/>
            <a:pathLst>
              <a:path h="3494112" w="6747460">
                <a:moveTo>
                  <a:pt x="0" y="0"/>
                </a:moveTo>
                <a:lnTo>
                  <a:pt x="6747460" y="0"/>
                </a:lnTo>
                <a:lnTo>
                  <a:pt x="6747460" y="3494112"/>
                </a:lnTo>
                <a:lnTo>
                  <a:pt x="0" y="3494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185" t="-81261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87928" y="1722075"/>
            <a:ext cx="7756072" cy="4159194"/>
          </a:xfrm>
          <a:custGeom>
            <a:avLst/>
            <a:gdLst/>
            <a:ahLst/>
            <a:cxnLst/>
            <a:rect r="r" b="b" t="t" l="l"/>
            <a:pathLst>
              <a:path h="4159194" w="7756072">
                <a:moveTo>
                  <a:pt x="0" y="0"/>
                </a:moveTo>
                <a:lnTo>
                  <a:pt x="7756072" y="0"/>
                </a:lnTo>
                <a:lnTo>
                  <a:pt x="7756072" y="4159194"/>
                </a:lnTo>
                <a:lnTo>
                  <a:pt x="0" y="4159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521971" y="1722075"/>
            <a:ext cx="6747460" cy="3373400"/>
          </a:xfrm>
          <a:custGeom>
            <a:avLst/>
            <a:gdLst/>
            <a:ahLst/>
            <a:cxnLst/>
            <a:rect r="r" b="b" t="t" l="l"/>
            <a:pathLst>
              <a:path h="3373400" w="6747460">
                <a:moveTo>
                  <a:pt x="0" y="0"/>
                </a:moveTo>
                <a:lnTo>
                  <a:pt x="6747460" y="0"/>
                </a:lnTo>
                <a:lnTo>
                  <a:pt x="6747460" y="3373401"/>
                </a:lnTo>
                <a:lnTo>
                  <a:pt x="0" y="337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126" t="0" r="0" b="-558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3561" y="6332055"/>
            <a:ext cx="6764706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닉네임/레벨/상태/스킬 쿨타임 표시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인벤토리 창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미니맵/채팅창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(2) UI 시스템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352833"/>
            <a:ext cx="8193276" cy="4629201"/>
          </a:xfrm>
          <a:custGeom>
            <a:avLst/>
            <a:gdLst/>
            <a:ahLst/>
            <a:cxnLst/>
            <a:rect r="r" b="b" t="t" l="l"/>
            <a:pathLst>
              <a:path h="4629201" w="8193276">
                <a:moveTo>
                  <a:pt x="0" y="0"/>
                </a:moveTo>
                <a:lnTo>
                  <a:pt x="8193276" y="0"/>
                </a:lnTo>
                <a:lnTo>
                  <a:pt x="8193276" y="4629200"/>
                </a:lnTo>
                <a:lnTo>
                  <a:pt x="0" y="462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159273" y="1352833"/>
            <a:ext cx="6372292" cy="3664068"/>
          </a:xfrm>
          <a:custGeom>
            <a:avLst/>
            <a:gdLst/>
            <a:ahLst/>
            <a:cxnLst/>
            <a:rect r="r" b="b" t="t" l="l"/>
            <a:pathLst>
              <a:path h="3664068" w="6372292">
                <a:moveTo>
                  <a:pt x="0" y="0"/>
                </a:moveTo>
                <a:lnTo>
                  <a:pt x="6372293" y="0"/>
                </a:lnTo>
                <a:lnTo>
                  <a:pt x="6372293" y="3664068"/>
                </a:lnTo>
                <a:lnTo>
                  <a:pt x="0" y="3664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159273" y="5293995"/>
            <a:ext cx="6372292" cy="3640172"/>
          </a:xfrm>
          <a:custGeom>
            <a:avLst/>
            <a:gdLst/>
            <a:ahLst/>
            <a:cxnLst/>
            <a:rect r="r" b="b" t="t" l="l"/>
            <a:pathLst>
              <a:path h="3640172" w="6372292">
                <a:moveTo>
                  <a:pt x="0" y="0"/>
                </a:moveTo>
                <a:lnTo>
                  <a:pt x="6372293" y="0"/>
                </a:lnTo>
                <a:lnTo>
                  <a:pt x="6372293" y="3640172"/>
                </a:lnTo>
                <a:lnTo>
                  <a:pt x="0" y="3640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008350" y="4702380"/>
            <a:ext cx="3850500" cy="2411701"/>
          </a:xfrm>
          <a:custGeom>
            <a:avLst/>
            <a:gdLst/>
            <a:ahLst/>
            <a:cxnLst/>
            <a:rect r="r" b="b" t="t" l="l"/>
            <a:pathLst>
              <a:path h="2411701" w="3850500">
                <a:moveTo>
                  <a:pt x="0" y="0"/>
                </a:moveTo>
                <a:lnTo>
                  <a:pt x="3850499" y="0"/>
                </a:lnTo>
                <a:lnTo>
                  <a:pt x="3850499" y="2411701"/>
                </a:lnTo>
                <a:lnTo>
                  <a:pt x="0" y="2411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87827" y="587827"/>
            <a:ext cx="8556173" cy="4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03. 개발내용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01382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859A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473241"/>
            <a:ext cx="6764706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로그인/회원가입(DB연동)</a:t>
            </a:r>
          </a:p>
          <a:p>
            <a:pPr algn="l" marL="604519" indent="-30226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캐릭터선택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769219" y="532619"/>
            <a:ext cx="1241323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45">
                <a:solidFill>
                  <a:srgbClr val="1859A9"/>
                </a:solidFill>
                <a:latin typeface="Nanum Square"/>
                <a:ea typeface="Nanum Square"/>
                <a:cs typeface="Nanum Square"/>
                <a:sym typeface="Nanum Square"/>
              </a:rPr>
              <a:t> / (2) UI 시스템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726</ep:Words>
  <ep:PresentationFormat>On-screen Show (4:3)</ep:PresentationFormat>
  <ep:Paragraphs>187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hwang</cp:lastModifiedBy>
  <dcterms:modified xsi:type="dcterms:W3CDTF">2025-05-08T07:44:00.143</dcterms:modified>
  <cp:revision>10</cp:revision>
  <dc:title>TUworld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